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0"/>
  </p:notesMasterIdLst>
  <p:sldIdLst>
    <p:sldId id="436" r:id="rId2"/>
    <p:sldId id="391" r:id="rId3"/>
    <p:sldId id="452" r:id="rId4"/>
    <p:sldId id="445" r:id="rId5"/>
    <p:sldId id="446" r:id="rId6"/>
    <p:sldId id="447" r:id="rId7"/>
    <p:sldId id="448" r:id="rId8"/>
    <p:sldId id="450" r:id="rId9"/>
  </p:sldIdLst>
  <p:sldSz cx="12192000" cy="6858000"/>
  <p:notesSz cx="6808788" cy="9940925"/>
  <p:embeddedFontLst>
    <p:embeddedFont>
      <p:font typeface="Ignis et Glacies Sharp" panose="020B0604020202020204" charset="-52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T_Russia Text" panose="020B0604020202020204" charset="0"/>
      <p:regular r:id="rId16"/>
    </p:embeddedFont>
    <p:embeddedFont>
      <p:font typeface="Tahoma" panose="020B0604030504040204" pitchFamily="34" charset="0"/>
      <p:regular r:id="rId17"/>
      <p:bold r:id="rId18"/>
    </p:embeddedFont>
    <p:embeddedFont>
      <p:font typeface="Calibri Light" panose="020F0302020204030204" pitchFamily="34" charset="0"/>
      <p:regular r:id="rId19"/>
      <p:italic r:id="rId20"/>
    </p:embeddedFont>
  </p:embeddedFontLst>
  <p:custDataLst>
    <p:tags r:id="rId21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2DC285-CD7F-4A30-9B25-7FCBF48F0DFB}">
          <p14:sldIdLst>
            <p14:sldId id="436"/>
            <p14:sldId id="391"/>
            <p14:sldId id="452"/>
            <p14:sldId id="445"/>
            <p14:sldId id="446"/>
            <p14:sldId id="447"/>
            <p14:sldId id="448"/>
            <p14:sldId id="450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1049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  <p15:guide id="9" pos="72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робьев Максим Сергеевич" initials="ВМС" lastIdx="4" clrIdx="0">
    <p:extLst>
      <p:ext uri="{19B8F6BF-5375-455C-9EA6-DF929625EA0E}">
        <p15:presenceInfo xmlns:p15="http://schemas.microsoft.com/office/powerpoint/2012/main" userId="S-1-5-21-3131311301-2991779649-3226889198-3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77"/>
    <a:srgbClr val="EDF1F9"/>
    <a:srgbClr val="003192"/>
    <a:srgbClr val="002060"/>
    <a:srgbClr val="CCFF66"/>
    <a:srgbClr val="00FF00"/>
    <a:srgbClr val="006D5C"/>
    <a:srgbClr val="91C44C"/>
    <a:srgbClr val="000066"/>
    <a:srgbClr val="010B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05" autoAdjust="0"/>
    <p:restoredTop sz="94552" autoAdjust="0"/>
  </p:normalViewPr>
  <p:slideViewPr>
    <p:cSldViewPr snapToObjects="1">
      <p:cViewPr varScale="1">
        <p:scale>
          <a:sx n="110" d="100"/>
          <a:sy n="110" d="100"/>
        </p:scale>
        <p:origin x="744" y="84"/>
      </p:cViewPr>
      <p:guideLst>
        <p:guide orient="horz" pos="1049"/>
        <p:guide pos="3840"/>
        <p:guide orient="horz" pos="2160"/>
        <p:guide pos="72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52800" cy="352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commentAuthors" Target="commentAuthors.xml"/></Relationships>
</file>

<file path=ppt/media/image1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738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2557-824E-4664-A5B0-BB3FF3966587}" type="datetimeFigureOut">
              <a:rPr lang="ru-RU" smtClean="0"/>
              <a:pPr/>
              <a:t>14.11.2020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1062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879" y="4784070"/>
            <a:ext cx="5447030" cy="3914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738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76D8-2824-44FB-AC88-36C1ECBA20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1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58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15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228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75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904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219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074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395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E5B653C-DDDE-8743-B112-232B66616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26E9DA7C-DF4C-AB4A-990E-C0E8C3D87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EBAAEE48-8AFD-A540-8C54-F69AD899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4CD7-1F3D-4025-95FD-1475825FBCD2}" type="datetime1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C7F725E-0872-0943-A7C9-316BC4AF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518244ED-2F2F-F54E-A61F-90EABE3A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25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08111F4-EB58-1C41-B597-CD4E862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20E77712-97D8-1047-A695-CA62998E7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2423C34D-AE9B-3C43-9298-B7C85B49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90D1-E3DA-419B-B383-EAF7C59C11CF}" type="datetime1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80781470-5067-F844-9ECD-C4448F9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C86B3EB-F89E-354F-96A5-E47AA2E5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D062A217-331A-D246-8B98-B0C034C9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1B42B9A9-A8C0-AC46-A211-C76612B1E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1B16FB8A-1753-8D4B-AFB6-63FEE936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CDA31-4F25-464F-A22B-EEB09E18B0AF}" type="datetime1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89243F5-686B-B04A-A77E-1110E35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959169-EE30-364D-A7E9-D467D62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9D0940B-8ED7-2F42-8FF2-1C8A7AEE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C0421DB-79AA-B247-A5C1-93A69837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6E2E8B06-6F48-9A47-AC3D-44C0EE75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49B5-C82B-44EC-AF3D-B3E4E77AA047}" type="datetime1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E88215B-A757-4345-B78A-8949A623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5C5B23D7-607B-AE40-8C93-1C3EB42F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58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6755428-E721-4F4F-809C-345DC52B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582006D6-0C37-F747-A21D-1C4536F2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1539FC41-56C4-2248-81DC-CE6CED7D4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AEAC8-39DB-464E-8366-6AEDB47D9EA3}" type="datetime1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6C13D2D7-8D30-474B-9649-C80ECC5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15B1D3B9-DAF4-1444-B491-B90C921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2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5B31095-048B-A944-A1B6-894C6A92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07CA6D2-20D9-9B46-96DC-03A63848E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E4219E63-1956-294E-B535-E1031CE9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8490981E-AA58-A14C-A092-A0792BD2D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BD3A-D1E7-46B8-B4A8-67152BFEC5E8}" type="datetime1">
              <a:rPr lang="ru-RU" smtClean="0"/>
              <a:t>14.11.2020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B7DEA6D6-A474-C34E-959C-70D924FA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0AA0F39C-2017-3749-AF1D-9FBF2A2D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265A288-AE71-6D4C-87C6-108AD704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F82897AA-4959-8142-A830-AA2D03053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C5A2F228-A44B-DD44-B7B3-1C4E19B2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2FF0060D-E7CE-7942-879B-3B85B16AF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30DD8F2E-A3EC-E745-B830-F98921A68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26314F88-825B-F540-B5DA-BB439441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D762F-4C5A-4BA0-8A54-63BE1CA1B83C}" type="datetime1">
              <a:rPr lang="ru-RU" smtClean="0"/>
              <a:t>14.11.2020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065C776E-C857-294F-84EC-62A38027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FF51B0FD-8A43-7349-B857-6228FA94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A374E5C-F1EB-E24F-B3E6-F3F54954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74D2CF13-6ABE-4E43-AD35-6AB5299D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C754-E71C-4253-B3AA-2F9CED58E566}" type="datetime1">
              <a:rPr lang="ru-RU" smtClean="0"/>
              <a:t>14.11.2020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31AFA6D8-B18D-224A-B96F-4BBF55AD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C819D82D-1D57-3642-977E-580F428C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4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A5A82066-114E-CA4B-82B7-0D0198CB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0E49-9172-4B33-8044-3A613677524C}" type="datetime1">
              <a:rPr lang="ru-RU" smtClean="0"/>
              <a:t>14.11.2020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60A6A738-68A2-3941-A049-AA0935DB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8A2B700-65A8-9647-950A-021C19ED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1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832A0C8-BA46-2040-A231-EA32AC3B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07BD83AC-1937-364E-AAF2-2519D619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5DCB7C95-5A6E-B449-8F05-27E4E1910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29A5FB29-3A36-E045-A6D0-A701383E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D83CB-AFC5-47E8-AACC-4D7DAC083099}" type="datetime1">
              <a:rPr lang="ru-RU" smtClean="0"/>
              <a:t>14.11.2020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3E7E135E-A6FC-A743-8B27-9DE5251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C4A1B7ED-FE18-EB48-AEDF-2BCB7C1D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47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05B2724-EFB7-EA40-BF12-86942EB6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50FD07C4-BBE4-2943-A85E-B48F20852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DFBA56B1-312B-1247-B147-E4E671667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8B266181-48B5-CD48-8BD3-B74BCC4C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45BB3-EED7-408B-BCF6-C7716A9BB394}" type="datetime1">
              <a:rPr lang="ru-RU" smtClean="0"/>
              <a:t>14.11.2020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A0F3A633-0345-5B45-84CC-1FE001C11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93309FB3-6312-5C48-B03F-CC1888FF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3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DB9BB66-59C3-504F-9757-471B3F78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7EEA4BB-6BCE-9040-8404-B357F12B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2188EC-9119-2349-A48D-E37411808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D8CBC-C93E-4FFF-8DAE-476901CCA963}" type="datetime1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62B0D17F-FA94-9340-8CF0-73B1624B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EFD23B4-16C6-214C-A458-92AB9F2CE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57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2.jpg"/><Relationship Id="rId5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6" Type="http://schemas.openxmlformats.org/officeDocument/2006/relationships/image" Target="../media/image2.jpg"/><Relationship Id="rId5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2.jpg"/><Relationship Id="rId5" Type="http://schemas.openxmlformats.org/officeDocument/2006/relationships/image" Target="../media/image6.jp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6" Type="http://schemas.openxmlformats.org/officeDocument/2006/relationships/image" Target="../media/image2.jpg"/><Relationship Id="rId5" Type="http://schemas.openxmlformats.org/officeDocument/2006/relationships/image" Target="../media/image7.jp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6"/>
            <a:ext cx="12192000" cy="685663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657315" y="1465167"/>
            <a:ext cx="1764000" cy="1053891"/>
          </a:xfrm>
          <a:prstGeom prst="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7754573" y="1471949"/>
            <a:ext cx="1764000" cy="1053891"/>
          </a:xfrm>
          <a:prstGeom prst="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2657315" y="4135312"/>
            <a:ext cx="1764000" cy="1053891"/>
          </a:xfrm>
          <a:prstGeom prst="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7754573" y="4139109"/>
            <a:ext cx="1764000" cy="1053891"/>
          </a:xfrm>
          <a:prstGeom prst="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2763698" y="1572084"/>
            <a:ext cx="6664604" cy="352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3085086" y="3640649"/>
            <a:ext cx="6021841" cy="7232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</a:pPr>
            <a:r>
              <a:rPr lang="ru-RU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Тренажер</a:t>
            </a:r>
          </a:p>
          <a:p>
            <a:pPr algn="ctr">
              <a:spcBef>
                <a:spcPts val="600"/>
              </a:spcBef>
            </a:pPr>
            <a:r>
              <a:rPr lang="ru-RU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(сервис Для дистанционного обучения)</a:t>
            </a:r>
            <a:endParaRPr lang="ru-RU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156800" y="117629"/>
            <a:ext cx="8105775" cy="1015663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000" dirty="0">
                <a:solidFill>
                  <a:srgbClr val="002177"/>
                </a:solidFill>
              </a:rPr>
              <a:t>Государственное автономное профессиональное образовательное учреждение "Ташлинский политехнический техникум" с. Ташла Оренбургской области</a:t>
            </a:r>
            <a:endParaRPr lang="ru-RU" sz="2000" b="1" spc="80" dirty="0">
              <a:solidFill>
                <a:srgbClr val="00217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" y="1366"/>
            <a:ext cx="1137113" cy="1131926"/>
          </a:xfrm>
          <a:prstGeom prst="rect">
            <a:avLst/>
          </a:prstGeom>
        </p:spPr>
      </p:pic>
      <p:sp>
        <p:nvSpPr>
          <p:cNvPr id="20" name="Скругленный прямоугольник 19"/>
          <p:cNvSpPr/>
          <p:nvPr/>
        </p:nvSpPr>
        <p:spPr>
          <a:xfrm>
            <a:off x="8067726" y="5784376"/>
            <a:ext cx="3696129" cy="804642"/>
          </a:xfrm>
          <a:prstGeom prst="roundRect">
            <a:avLst>
              <a:gd name="adj" fmla="val 6645"/>
            </a:avLst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8090781" y="5978439"/>
            <a:ext cx="34860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 smtClean="0">
                <a:solidFill>
                  <a:srgbClr val="00217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ТПТ-56</a:t>
            </a:r>
            <a:endParaRPr lang="ru-RU" sz="1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0739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6"/>
            <a:ext cx="12192000" cy="6856634"/>
          </a:xfrm>
          <a:prstGeom prst="rect">
            <a:avLst/>
          </a:prstGeom>
        </p:spPr>
      </p:pic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368156" y="-5476039"/>
            <a:ext cx="1254125" cy="12196763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156800" y="425405"/>
            <a:ext cx="8105775" cy="40011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000" dirty="0" smtClean="0">
                <a:solidFill>
                  <a:srgbClr val="002177"/>
                </a:solidFill>
              </a:rPr>
              <a:t>ТПТ-56</a:t>
            </a:r>
            <a:endParaRPr lang="ru-RU" sz="2000" b="1" spc="80" dirty="0">
              <a:solidFill>
                <a:srgbClr val="00217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9388" y="3765268"/>
            <a:ext cx="582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   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" y="1366"/>
            <a:ext cx="1137113" cy="113192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961204" y="4780930"/>
            <a:ext cx="3092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217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_______________</a:t>
            </a:r>
            <a:endParaRPr lang="ru-RU" sz="2400" b="1" dirty="0">
              <a:solidFill>
                <a:srgbClr val="00217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44" y="1438811"/>
            <a:ext cx="11307947" cy="4807830"/>
          </a:xfrm>
          <a:prstGeom prst="rect">
            <a:avLst/>
          </a:prstGeom>
        </p:spPr>
      </p:pic>
      <p:sp>
        <p:nvSpPr>
          <p:cNvPr id="6" name="Скругленный прямоугольник 5"/>
          <p:cNvSpPr/>
          <p:nvPr/>
        </p:nvSpPr>
        <p:spPr>
          <a:xfrm>
            <a:off x="4584841" y="4663794"/>
            <a:ext cx="3117388" cy="804642"/>
          </a:xfrm>
          <a:prstGeom prst="roundRect">
            <a:avLst>
              <a:gd name="adj" fmla="val 6645"/>
            </a:avLst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4610157" y="4835282"/>
            <a:ext cx="3092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rgbClr val="00217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Авторы работы</a:t>
            </a:r>
            <a:endParaRPr lang="ru-RU" sz="2400" b="1" dirty="0">
              <a:solidFill>
                <a:srgbClr val="00217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58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6"/>
            <a:ext cx="12192000" cy="6856634"/>
          </a:xfrm>
          <a:prstGeom prst="rect">
            <a:avLst/>
          </a:prstGeom>
        </p:spPr>
      </p:pic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352002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sp>
        <p:nvSpPr>
          <p:cNvPr id="10" name="TextBox 9"/>
          <p:cNvSpPr txBox="1"/>
          <p:nvPr/>
        </p:nvSpPr>
        <p:spPr>
          <a:xfrm>
            <a:off x="1208777" y="2370600"/>
            <a:ext cx="105906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Предпосылки создания онлайн тренажера</a:t>
            </a:r>
            <a:r>
              <a:rPr lang="ru-RU" dirty="0" smtClean="0"/>
              <a:t>:</a:t>
            </a:r>
          </a:p>
          <a:p>
            <a:pPr algn="just"/>
            <a:endParaRPr lang="ru-RU" dirty="0"/>
          </a:p>
          <a:p>
            <a:pPr algn="just"/>
            <a:r>
              <a:rPr lang="ru-RU" dirty="0"/>
              <a:t>На сегодняшний день не существует подобных решений;</a:t>
            </a:r>
          </a:p>
          <a:p>
            <a:pPr algn="just"/>
            <a:r>
              <a:rPr lang="ru-RU" dirty="0"/>
              <a:t>Традиционные дистанционные лекции по программе «Цифровая подстанция» неэффективны, т.к. в рамках обучения специалистам необходимо приобретение практических навыков работы с элементами цифровой подстанции. Поэтому дочерние организации ПАО «</a:t>
            </a:r>
            <a:r>
              <a:rPr lang="ru-RU" dirty="0" err="1"/>
              <a:t>Россети</a:t>
            </a:r>
            <a:r>
              <a:rPr lang="ru-RU" dirty="0"/>
              <a:t>» в регионах присутствия, в которых отсутствуют специализированные учебные центры, несут колоссальные затраты для командирования специалистов на обучение в другие города; введенные ограничения на проведение очных учебных занятий (пример – запрет на осуществление очной образовательной деятельности в связи с пандемией COVID-19), приводят к риску несвоевременной подготовки специалистов для работы на цифровых подстанциях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156801" y="468638"/>
            <a:ext cx="8391302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ПРОБЛЕМАТИКА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" y="1366"/>
            <a:ext cx="1137113" cy="11319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1490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6"/>
            <a:ext cx="12192000" cy="6856634"/>
          </a:xfrm>
          <a:prstGeom prst="rect">
            <a:avLst/>
          </a:prstGeom>
        </p:spPr>
      </p:pic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352002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grpSp>
        <p:nvGrpSpPr>
          <p:cNvPr id="3" name="Группа 2"/>
          <p:cNvGrpSpPr/>
          <p:nvPr/>
        </p:nvGrpSpPr>
        <p:grpSpPr>
          <a:xfrm>
            <a:off x="1199925" y="252827"/>
            <a:ext cx="8348177" cy="739031"/>
            <a:chOff x="1443293" y="118675"/>
            <a:chExt cx="8105775" cy="739031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334486"/>
              <a:ext cx="8105775" cy="523220"/>
            </a:xfrm>
            <a:prstGeom prst="rect">
              <a:avLst/>
            </a:prstGeom>
            <a:noFill/>
          </p:spPr>
          <p:txBody>
            <a:bodyPr anchor="ctr">
              <a:spAutoFit/>
            </a:bodyPr>
            <a:lstStyle/>
            <a:p>
              <a:pPr>
                <a:defRPr/>
              </a:pPr>
              <a:r>
                <a:rPr lang="ru-RU" sz="2800" b="1" spc="80" dirty="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УНИКАЛЬНОСТЬ </a:t>
              </a:r>
              <a:endPara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118675"/>
              <a:ext cx="1477507" cy="27699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>
                <a:defRPr/>
              </a:pPr>
              <a:r>
                <a:rPr lang="ru-RU" sz="1200" b="1" spc="80" dirty="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О ПРОДУКТЕ</a:t>
              </a:r>
              <a:endPara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70391" y="2363089"/>
            <a:ext cx="62681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buClr>
                <a:srgbClr val="002177"/>
              </a:buClr>
            </a:pP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Удобный сервис, который позволит дистанционно обучаться сотрудникам </a:t>
            </a:r>
            <a:r>
              <a:rPr lang="ru-RU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Россети</a:t>
            </a:r>
            <a:endParaRPr lang="ru-RU" dirty="0" smtClean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Bef>
                <a:spcPts val="1200"/>
              </a:spcBef>
              <a:buClr>
                <a:srgbClr val="002177"/>
              </a:buClr>
            </a:pP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ЭТО - Доступное прохождение обучения в любое время и в любом месте;</a:t>
            </a:r>
          </a:p>
          <a:p>
            <a:pPr>
              <a:spcBef>
                <a:spcPts val="1200"/>
              </a:spcBef>
              <a:buClr>
                <a:srgbClr val="002177"/>
              </a:buClr>
            </a:pP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Сбор статистики для анализа;</a:t>
            </a:r>
          </a:p>
          <a:p>
            <a:pPr>
              <a:spcBef>
                <a:spcPts val="1200"/>
              </a:spcBef>
              <a:buClr>
                <a:srgbClr val="002177"/>
              </a:buClr>
            </a:pPr>
            <a:endParaRPr lang="ru-RU" dirty="0" smtClean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3" r="3643"/>
          <a:stretch/>
        </p:blipFill>
        <p:spPr>
          <a:xfrm>
            <a:off x="1138599" y="2149215"/>
            <a:ext cx="3465764" cy="3465764"/>
          </a:xfrm>
          <a:prstGeom prst="rect">
            <a:avLst/>
          </a:prstGeom>
          <a:ln w="19050">
            <a:solidFill>
              <a:srgbClr val="EDF1F9"/>
            </a:solidFill>
          </a:ln>
          <a:effectLst/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" y="1366"/>
            <a:ext cx="1137113" cy="1131926"/>
          </a:xfrm>
          <a:prstGeom prst="rect">
            <a:avLst/>
          </a:prstGeom>
        </p:spPr>
      </p:pic>
      <p:sp>
        <p:nvSpPr>
          <p:cNvPr id="14" name="Скругленный прямоугольник 13"/>
          <p:cNvSpPr/>
          <p:nvPr/>
        </p:nvSpPr>
        <p:spPr>
          <a:xfrm>
            <a:off x="8254704" y="1330026"/>
            <a:ext cx="3696129" cy="804642"/>
          </a:xfrm>
          <a:prstGeom prst="roundRect">
            <a:avLst>
              <a:gd name="adj" fmla="val 6645"/>
            </a:avLst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8277759" y="1524089"/>
            <a:ext cx="34860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 smtClean="0">
                <a:solidFill>
                  <a:srgbClr val="00217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001</a:t>
            </a:r>
            <a:endParaRPr lang="ru-RU" sz="1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805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6"/>
            <a:ext cx="12192000" cy="685663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41313" y="1788684"/>
            <a:ext cx="92826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C000"/>
              </a:buClr>
              <a:buFont typeface="Tahoma" panose="020B0604030504040204" pitchFamily="34" charset="0"/>
              <a:buChar char="▌"/>
            </a:pP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Простые коды в 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Html</a:t>
            </a: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CSS</a:t>
            </a: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JS </a:t>
            </a: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которые адаптирует под себя любой современный браузер</a:t>
            </a:r>
          </a:p>
          <a:p>
            <a:pPr marL="285750" indent="-285750">
              <a:buClr>
                <a:srgbClr val="FFC000"/>
              </a:buClr>
              <a:buFont typeface="Tahoma" panose="020B0604030504040204" pitchFamily="34" charset="0"/>
              <a:buChar char="▌"/>
            </a:pPr>
            <a:endParaRPr lang="ru-RU" dirty="0" smtClean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rgbClr val="FFC000"/>
              </a:buClr>
              <a:buFont typeface="Tahoma" panose="020B0604030504040204" pitchFamily="34" charset="0"/>
              <a:buChar char="▌"/>
            </a:pP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Сообщение между собой через КС (компьютерные сети)</a:t>
            </a:r>
          </a:p>
          <a:p>
            <a:pPr marL="285750" indent="-285750">
              <a:buClr>
                <a:srgbClr val="FFC000"/>
              </a:buClr>
              <a:buFont typeface="Tahoma" panose="020B0604030504040204" pitchFamily="34" charset="0"/>
              <a:buChar char="▌"/>
            </a:pPr>
            <a:endParaRPr lang="ru-RU" dirty="0" smtClean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rgbClr val="FFC000"/>
              </a:buClr>
              <a:buFont typeface="Tahoma" panose="020B0604030504040204" pitchFamily="34" charset="0"/>
              <a:buChar char="▌"/>
            </a:pP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Возможность вносить коррективы сторонами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352002" y="-5492193"/>
            <a:ext cx="1254125" cy="12229070"/>
          </a:xfrm>
          <a:prstGeom prst="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grpSp>
        <p:nvGrpSpPr>
          <p:cNvPr id="13" name="Группа 12"/>
          <p:cNvGrpSpPr/>
          <p:nvPr/>
        </p:nvGrpSpPr>
        <p:grpSpPr>
          <a:xfrm>
            <a:off x="1156801" y="252827"/>
            <a:ext cx="8391302" cy="739031"/>
            <a:chOff x="1443293" y="118675"/>
            <a:chExt cx="8105775" cy="73903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334486"/>
              <a:ext cx="8105775" cy="523220"/>
            </a:xfrm>
            <a:prstGeom prst="rect">
              <a:avLst/>
            </a:prstGeom>
            <a:noFill/>
          </p:spPr>
          <p:txBody>
            <a:bodyPr anchor="ctr">
              <a:spAutoFit/>
            </a:bodyPr>
            <a:lstStyle/>
            <a:p>
              <a:pPr>
                <a:defRPr/>
              </a:pPr>
              <a:r>
                <a:rPr lang="ru-RU" sz="2800" b="1" spc="8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ТЕХНИЧЕСКОЕ РЕШЕНИЕ </a:t>
              </a:r>
              <a:endPara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118675"/>
              <a:ext cx="1477507" cy="27699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>
                <a:defRPr/>
              </a:pPr>
              <a:r>
                <a:rPr lang="ru-RU" sz="1200" b="1" spc="80" dirty="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О ПРОДУКТЕ</a:t>
              </a:r>
              <a:endPara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225" y="3429000"/>
            <a:ext cx="4671550" cy="3113563"/>
          </a:xfrm>
          <a:prstGeom prst="rect">
            <a:avLst/>
          </a:prstGeom>
          <a:ln w="19050">
            <a:solidFill>
              <a:srgbClr val="EDF1F9"/>
            </a:solidFill>
          </a:ln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" y="1366"/>
            <a:ext cx="1137113" cy="11319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083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6"/>
            <a:ext cx="12192000" cy="6856634"/>
          </a:xfrm>
          <a:prstGeom prst="rect">
            <a:avLst/>
          </a:prstGeom>
        </p:spPr>
      </p:pic>
      <p:sp>
        <p:nvSpPr>
          <p:cNvPr id="13" name="Скругленный прямоугольник 12"/>
          <p:cNvSpPr/>
          <p:nvPr/>
        </p:nvSpPr>
        <p:spPr>
          <a:xfrm>
            <a:off x="832443" y="2017800"/>
            <a:ext cx="1482006" cy="840090"/>
          </a:xfrm>
          <a:prstGeom prst="roundRect">
            <a:avLst>
              <a:gd name="adj" fmla="val 503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908602" y="2089043"/>
            <a:ext cx="485592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72000">
              <a:spcBef>
                <a:spcPts val="600"/>
              </a:spcBef>
            </a:pP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Скругленный прямоугольник 25"/>
          <p:cNvSpPr/>
          <p:nvPr/>
        </p:nvSpPr>
        <p:spPr>
          <a:xfrm>
            <a:off x="804000" y="3951407"/>
            <a:ext cx="1482006" cy="840090"/>
          </a:xfrm>
          <a:prstGeom prst="roundRect">
            <a:avLst>
              <a:gd name="adj" fmla="val 503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886277" y="4022650"/>
            <a:ext cx="5187398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72000"/>
            <a:endParaRPr lang="ru-RU" sz="1400" dirty="0">
              <a:solidFill>
                <a:schemeClr val="accent1">
                  <a:lumMod val="60000"/>
                  <a:lumOff val="40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Скругленный прямоугольник 23"/>
          <p:cNvSpPr/>
          <p:nvPr/>
        </p:nvSpPr>
        <p:spPr>
          <a:xfrm>
            <a:off x="6096000" y="2787126"/>
            <a:ext cx="1482006" cy="840090"/>
          </a:xfrm>
          <a:prstGeom prst="roundRect">
            <a:avLst>
              <a:gd name="adj" fmla="val 503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Скругленный прямоугольник 24"/>
          <p:cNvSpPr/>
          <p:nvPr/>
        </p:nvSpPr>
        <p:spPr>
          <a:xfrm>
            <a:off x="6096000" y="5084177"/>
            <a:ext cx="1482006" cy="840090"/>
          </a:xfrm>
          <a:prstGeom prst="roundRect">
            <a:avLst>
              <a:gd name="adj" fmla="val 503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/>
          <p:cNvSpPr/>
          <p:nvPr/>
        </p:nvSpPr>
        <p:spPr>
          <a:xfrm>
            <a:off x="6184619" y="2871339"/>
            <a:ext cx="5963860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72000"/>
            <a:endParaRPr lang="ru-RU" sz="1400" dirty="0">
              <a:solidFill>
                <a:schemeClr val="accent1">
                  <a:lumMod val="60000"/>
                  <a:lumOff val="40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184619" y="5164937"/>
            <a:ext cx="5963860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72000"/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8" name="Группа 17"/>
          <p:cNvGrpSpPr/>
          <p:nvPr/>
        </p:nvGrpSpPr>
        <p:grpSpPr>
          <a:xfrm>
            <a:off x="1156801" y="252827"/>
            <a:ext cx="8391302" cy="739031"/>
            <a:chOff x="1443293" y="118675"/>
            <a:chExt cx="8105775" cy="7390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334486"/>
              <a:ext cx="8105775" cy="523220"/>
            </a:xfrm>
            <a:prstGeom prst="rect">
              <a:avLst/>
            </a:prstGeom>
            <a:noFill/>
          </p:spPr>
          <p:txBody>
            <a:bodyPr anchor="ctr">
              <a:spAutoFit/>
            </a:bodyPr>
            <a:lstStyle/>
            <a:p>
              <a:pPr>
                <a:defRPr/>
              </a:pPr>
              <a:r>
                <a:rPr lang="ru-RU" sz="2800" b="1" spc="8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КОНКУРЕНТНЫЕ ПРЕИМУЩЕСТВА </a:t>
              </a:r>
              <a:endPara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118675"/>
              <a:ext cx="1477507" cy="27699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>
                <a:defRPr/>
              </a:pPr>
              <a:r>
                <a:rPr lang="ru-RU" sz="1200" b="1" spc="80" dirty="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О ПРОДУКТЕ</a:t>
              </a:r>
              <a:endPara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21" name="Рисунок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" y="1366"/>
            <a:ext cx="1137113" cy="11319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6745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6"/>
            <a:ext cx="12192000" cy="685663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94541" y="4301350"/>
            <a:ext cx="493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Оренбургская область граничит с несколькими регионами и Казахстаном</a:t>
            </a:r>
          </a:p>
          <a:p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Потенциальными заказчиками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450"/>
            <a:ext cx="4876800" cy="28956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222535" y="2038035"/>
            <a:ext cx="5871065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Предполагается широкое распространение </a:t>
            </a: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сервиса </a:t>
            </a: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сначала</a:t>
            </a:r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на территории Ленинградской и Оренбургской области.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222535" y="4277053"/>
            <a:ext cx="5165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Ленинградская область</a:t>
            </a:r>
          </a:p>
          <a:p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Большое число подстанций и сотрудников.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786541" y="4273224"/>
            <a:ext cx="36000" cy="14112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6114535" y="4273224"/>
            <a:ext cx="36000" cy="14112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7" name="Группа 16"/>
          <p:cNvGrpSpPr/>
          <p:nvPr/>
        </p:nvGrpSpPr>
        <p:grpSpPr>
          <a:xfrm>
            <a:off x="1156801" y="252827"/>
            <a:ext cx="8391302" cy="739031"/>
            <a:chOff x="1443293" y="118675"/>
            <a:chExt cx="8105775" cy="7390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334486"/>
              <a:ext cx="8105775" cy="523220"/>
            </a:xfrm>
            <a:prstGeom prst="rect">
              <a:avLst/>
            </a:prstGeom>
            <a:noFill/>
          </p:spPr>
          <p:txBody>
            <a:bodyPr anchor="ctr">
              <a:spAutoFit/>
            </a:bodyPr>
            <a:lstStyle/>
            <a:p>
              <a:pPr>
                <a:defRPr/>
              </a:pPr>
              <a:r>
                <a:rPr lang="ru-RU" sz="2800" b="1" spc="8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МАСШТАБИРУЕМОСТЬ </a:t>
              </a:r>
              <a:endPara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118675"/>
              <a:ext cx="1477507" cy="27699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>
                <a:defRPr/>
              </a:pPr>
              <a:r>
                <a:rPr lang="ru-RU" sz="1200" b="1" spc="80" dirty="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О ПРОДУКТЕ</a:t>
              </a:r>
              <a:endPara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20" name="Рисунок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" y="1366"/>
            <a:ext cx="1137113" cy="11319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058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Рисунок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6"/>
            <a:ext cx="12192000" cy="6856634"/>
          </a:xfrm>
          <a:prstGeom prst="rect">
            <a:avLst/>
          </a:prstGeom>
        </p:spPr>
      </p:pic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352002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00" y="2337320"/>
            <a:ext cx="5100112" cy="3586017"/>
          </a:xfrm>
          <a:prstGeom prst="rect">
            <a:avLst/>
          </a:prstGeom>
          <a:effectLst/>
        </p:spPr>
      </p:pic>
      <p:sp>
        <p:nvSpPr>
          <p:cNvPr id="3" name="Скругленный прямоугольник 2"/>
          <p:cNvSpPr/>
          <p:nvPr/>
        </p:nvSpPr>
        <p:spPr>
          <a:xfrm>
            <a:off x="6491918" y="3260866"/>
            <a:ext cx="5266416" cy="705600"/>
          </a:xfrm>
          <a:prstGeom prst="roundRect">
            <a:avLst>
              <a:gd name="adj" fmla="val 8122"/>
            </a:avLst>
          </a:prstGeom>
          <a:solidFill>
            <a:schemeClr val="bg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6491918" y="4192722"/>
            <a:ext cx="1032816" cy="705600"/>
          </a:xfrm>
          <a:prstGeom prst="roundRect">
            <a:avLst>
              <a:gd name="adj" fmla="val 8122"/>
            </a:avLst>
          </a:prstGeom>
          <a:solidFill>
            <a:schemeClr val="bg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7883725" y="4192722"/>
            <a:ext cx="1032816" cy="705600"/>
          </a:xfrm>
          <a:prstGeom prst="roundRect">
            <a:avLst>
              <a:gd name="adj" fmla="val 8122"/>
            </a:avLst>
          </a:prstGeom>
          <a:solidFill>
            <a:schemeClr val="bg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9275532" y="4192722"/>
            <a:ext cx="1032816" cy="705600"/>
          </a:xfrm>
          <a:prstGeom prst="roundRect">
            <a:avLst>
              <a:gd name="adj" fmla="val 8122"/>
            </a:avLst>
          </a:prstGeom>
          <a:solidFill>
            <a:schemeClr val="bg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10667338" y="4192722"/>
            <a:ext cx="1032816" cy="705600"/>
          </a:xfrm>
          <a:prstGeom prst="roundRect">
            <a:avLst>
              <a:gd name="adj" fmla="val 8122"/>
            </a:avLst>
          </a:prstGeom>
          <a:solidFill>
            <a:schemeClr val="bg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6491918" y="5124578"/>
            <a:ext cx="5266416" cy="705600"/>
          </a:xfrm>
          <a:prstGeom prst="roundRect">
            <a:avLst>
              <a:gd name="adj" fmla="val 8122"/>
            </a:avLst>
          </a:prstGeom>
          <a:solidFill>
            <a:schemeClr val="bg1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7761611" y="3426519"/>
            <a:ext cx="2110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60 000 обучающихся</a:t>
            </a:r>
            <a:endParaRPr lang="ru-RU" dirty="0">
              <a:latin typeface="Pragmatica Web Book" panose="020B05030405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568141" y="4372427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>
              <a:latin typeface="Pragmatica Web Book" panose="020B0503040502020204" pitchFamily="34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7959948" y="4372427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>
              <a:latin typeface="Pragmatica Web Book" panose="020B0503040502020204" pitchFamily="34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9351755" y="4372427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>
              <a:latin typeface="Pragmatica Web Book" panose="020B0503040502020204" pitchFamily="34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10743561" y="4372427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>
              <a:latin typeface="Pragmatica Web Book" panose="020B05030405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6747267" y="5292712"/>
            <a:ext cx="1080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КЭШ для 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6" name="Прямая со стрелкой 15"/>
          <p:cNvCxnSpPr/>
          <p:nvPr/>
        </p:nvCxnSpPr>
        <p:spPr>
          <a:xfrm flipH="1">
            <a:off x="7008326" y="3966466"/>
            <a:ext cx="163608" cy="226256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/>
          <p:nvPr/>
        </p:nvCxnSpPr>
        <p:spPr>
          <a:xfrm flipH="1">
            <a:off x="8387602" y="3966466"/>
            <a:ext cx="163608" cy="226256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/>
          <p:nvPr/>
        </p:nvCxnSpPr>
        <p:spPr>
          <a:xfrm>
            <a:off x="9600802" y="3966466"/>
            <a:ext cx="163608" cy="226256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/>
          <p:cNvCxnSpPr/>
          <p:nvPr/>
        </p:nvCxnSpPr>
        <p:spPr>
          <a:xfrm>
            <a:off x="11020137" y="3966466"/>
            <a:ext cx="163608" cy="226256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/>
          <p:nvPr/>
        </p:nvCxnSpPr>
        <p:spPr>
          <a:xfrm>
            <a:off x="7008326" y="4898322"/>
            <a:ext cx="0" cy="213016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/>
          <p:nvPr/>
        </p:nvCxnSpPr>
        <p:spPr>
          <a:xfrm>
            <a:off x="8400132" y="4898322"/>
            <a:ext cx="0" cy="213016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/>
          <p:cNvCxnSpPr/>
          <p:nvPr/>
        </p:nvCxnSpPr>
        <p:spPr>
          <a:xfrm>
            <a:off x="9791939" y="4898322"/>
            <a:ext cx="0" cy="213016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/>
          <p:cNvCxnSpPr/>
          <p:nvPr/>
        </p:nvCxnSpPr>
        <p:spPr>
          <a:xfrm>
            <a:off x="11183745" y="4898322"/>
            <a:ext cx="0" cy="213016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437313" y="1334592"/>
            <a:ext cx="575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Pragmatica Web Book" panose="020B050304050202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Поддерживать сервис возможно за счёт…</a:t>
            </a:r>
            <a:endParaRPr lang="ru-RU" dirty="0">
              <a:solidFill>
                <a:srgbClr val="003192"/>
              </a:solidFill>
              <a:latin typeface="Pragmatica Web Book" panose="020B050304050202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5" name="Группа 34"/>
          <p:cNvGrpSpPr/>
          <p:nvPr/>
        </p:nvGrpSpPr>
        <p:grpSpPr>
          <a:xfrm>
            <a:off x="1156801" y="252827"/>
            <a:ext cx="8391302" cy="739031"/>
            <a:chOff x="1443293" y="118675"/>
            <a:chExt cx="8105775" cy="73903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334486"/>
              <a:ext cx="8105775" cy="523220"/>
            </a:xfrm>
            <a:prstGeom prst="rect">
              <a:avLst/>
            </a:prstGeom>
            <a:noFill/>
          </p:spPr>
          <p:txBody>
            <a:bodyPr anchor="ctr">
              <a:spAutoFit/>
            </a:bodyPr>
            <a:lstStyle/>
            <a:p>
              <a:pPr>
                <a:defRPr/>
              </a:pPr>
              <a:r>
                <a:rPr lang="ru-RU" sz="2800" b="1" spc="8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БИЗНЕС-МОДЕЛЬ </a:t>
              </a:r>
              <a:endPara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9AE68803-1925-654B-9030-485A64E3C90A}"/>
                </a:ext>
              </a:extLst>
            </p:cNvPr>
            <p:cNvSpPr txBox="1"/>
            <p:nvPr/>
          </p:nvSpPr>
          <p:spPr>
            <a:xfrm>
              <a:off x="1443293" y="118675"/>
              <a:ext cx="1477507" cy="27699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>
                <a:defRPr/>
              </a:pPr>
              <a:r>
                <a:rPr lang="ru-RU" sz="1200" b="1" spc="80" dirty="0" smtClean="0">
                  <a:solidFill>
                    <a:srgbClr val="00206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О ПРОДУКТЕ</a:t>
              </a:r>
              <a:endPara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38" name="Рисунок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" y="1366"/>
            <a:ext cx="1137113" cy="11319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1314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9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17179</TotalTime>
  <Words>265</Words>
  <Application>Microsoft Office PowerPoint</Application>
  <PresentationFormat>Широкоэкранный</PresentationFormat>
  <Paragraphs>52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Ignis et Glacies Sharp</vt:lpstr>
      <vt:lpstr>Calibri</vt:lpstr>
      <vt:lpstr>PT_Russia Text</vt:lpstr>
      <vt:lpstr>Pragmatica Web Book</vt:lpstr>
      <vt:lpstr>Arial</vt:lpstr>
      <vt:lpstr>Tahoma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Nick Zimin</dc:creator>
  <cp:lastModifiedBy>Учетная запись Майкрософт</cp:lastModifiedBy>
  <cp:revision>913</cp:revision>
  <cp:lastPrinted>2019-09-30T09:52:41Z</cp:lastPrinted>
  <dcterms:created xsi:type="dcterms:W3CDTF">2019-02-14T15:03:49Z</dcterms:created>
  <dcterms:modified xsi:type="dcterms:W3CDTF">2020-11-14T16:13:50Z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8378F95A-0624-4779-A7D6-21BC0073FB9E</vt:lpwstr>
  </property>
  <property fmtid="{D5CDD505-2E9C-101B-9397-08002B2CF9AE}" pid="3" name="ArticulatePath">
    <vt:lpwstr>Шаблон презентации на защиту</vt:lpwstr>
  </property>
</Properties>
</file>

<file path=docProps/thumbnail.jpeg>
</file>